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72" r:id="rId3"/>
    <p:sldId id="273" r:id="rId4"/>
    <p:sldId id="321" r:id="rId5"/>
    <p:sldId id="299" r:id="rId6"/>
    <p:sldId id="276" r:id="rId7"/>
    <p:sldId id="294" r:id="rId8"/>
    <p:sldId id="340" r:id="rId9"/>
    <p:sldId id="338" r:id="rId10"/>
    <p:sldId id="336" r:id="rId11"/>
    <p:sldId id="337" r:id="rId12"/>
    <p:sldId id="327" r:id="rId13"/>
    <p:sldId id="328" r:id="rId14"/>
    <p:sldId id="329" r:id="rId15"/>
    <p:sldId id="335" r:id="rId16"/>
    <p:sldId id="339" r:id="rId17"/>
    <p:sldId id="331" r:id="rId18"/>
    <p:sldId id="332" r:id="rId19"/>
    <p:sldId id="334" r:id="rId20"/>
    <p:sldId id="314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925"/>
    <a:srgbClr val="F6801E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90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9987C-33EF-4571-AE8F-B25DB7435D23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59FF0-7E38-45A8-B53C-F9C4608D1B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69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59FF0-7E38-45A8-B53C-F9C4608D1B3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25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3000" r="-5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DA2A-9B3B-47D4-B76C-B3E4EB2B04A7}" type="datetimeFigureOut">
              <a:rPr lang="ru-RU" smtClean="0"/>
              <a:pPr/>
              <a:t>04.07.2019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BEA8-675D-4301-9457-FF0D1B67B2F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14282" y="2000240"/>
            <a:ext cx="8643998" cy="271464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ГИРД 2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ПРОЕКТ </a:t>
            </a:r>
            <a:r>
              <a:rPr lang="ru-RU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1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команды </a:t>
            </a:r>
            <a:r>
              <a:rPr lang="ru-RU" sz="31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«Сокол»</a:t>
            </a:r>
            <a:br>
              <a:rPr lang="ru-RU" sz="31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1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МБОУ «Гимназия №8», г.Шумерля, Чувашской Республики</a:t>
            </a:r>
            <a:r>
              <a:rPr lang="ru-RU" sz="6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6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6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5072066" y="4572008"/>
            <a:ext cx="3857652" cy="1643074"/>
          </a:xfrm>
        </p:spPr>
        <p:txBody>
          <a:bodyPr>
            <a:noAutofit/>
          </a:bodyPr>
          <a:lstStyle/>
          <a:p>
            <a:pPr algn="r"/>
            <a:r>
              <a:rPr lang="ru-RU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Выполнили:</a:t>
            </a:r>
            <a:endParaRPr lang="ru-RU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1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Ярадаев</a:t>
            </a:r>
            <a:r>
              <a:rPr lang="ru-RU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Ю.Ю., Краснов А.С., Егоров Д.С.</a:t>
            </a:r>
            <a:endParaRPr lang="ru-RU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Руководители команды:</a:t>
            </a:r>
            <a:endParaRPr lang="ru-RU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Ковалив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Н.В</a:t>
            </a:r>
            <a:r>
              <a:rPr lang="ru-RU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8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Таратин</a:t>
            </a:r>
            <a:r>
              <a:rPr lang="ru-RU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А.М.  </a:t>
            </a:r>
            <a:endParaRPr lang="ru-RU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10" y="714356"/>
            <a:ext cx="8215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VIII 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Российский чемпионат проекта «Воздушно-инженерная школа»</a:t>
            </a:r>
          </a:p>
          <a:p>
            <a:pPr algn="ctr"/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ЗИМНЯЯ ОТБОРОЧНАЯ СЕССИЯ</a:t>
            </a:r>
          </a:p>
          <a:p>
            <a:pPr algn="ctr"/>
            <a:endParaRPr lang="ru-RU" dirty="0"/>
          </a:p>
        </p:txBody>
      </p:sp>
      <p:pic>
        <p:nvPicPr>
          <p:cNvPr id="9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0"/>
            <a:ext cx="1928810" cy="11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71604" y="6215082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Москва – МГУ им. М.В. Ломоносова – 2019 г.</a:t>
            </a:r>
            <a:endParaRPr lang="ru-RU" sz="20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" descr="C:\Users\004\Pictures\сокол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28670"/>
            <a:ext cx="2527800" cy="25145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439718"/>
          </a:xfrm>
        </p:spPr>
        <p:txBody>
          <a:bodyPr>
            <a:no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Изготовление переходной втулки</a:t>
            </a:r>
            <a:endParaRPr lang="ru-RU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54865" y="3631056"/>
            <a:ext cx="414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Изготовление заглушки</a:t>
            </a:r>
            <a:endParaRPr lang="ru-RU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1" y="845147"/>
            <a:ext cx="3650207" cy="2741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b="21282"/>
          <a:stretch/>
        </p:blipFill>
        <p:spPr bwMode="auto">
          <a:xfrm>
            <a:off x="4788024" y="837573"/>
            <a:ext cx="2531847" cy="2657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" y="4131953"/>
            <a:ext cx="3491760" cy="2614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4074480"/>
            <a:ext cx="2563508" cy="26722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18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7082" y="3573016"/>
            <a:ext cx="2366373" cy="31551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7642" y="154269"/>
            <a:ext cx="2080155" cy="27735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299" y="3489700"/>
            <a:ext cx="2428860" cy="32384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26973"/>
            <a:ext cx="3517697" cy="2633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413" y="2420888"/>
            <a:ext cx="3810330" cy="28592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852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Пусковая установка для запуска РН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учитель\Pictures\1120190627_1144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5816" y="1077058"/>
            <a:ext cx="3440424" cy="5565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Пульт для запуска РН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учитель\Pictures\1120190627_1146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4000528" cy="4427668"/>
          </a:xfrm>
          <a:prstGeom prst="rect">
            <a:avLst/>
          </a:prstGeom>
          <a:noFill/>
        </p:spPr>
      </p:pic>
      <p:pic>
        <p:nvPicPr>
          <p:cNvPr id="2051" name="Picture 3" descr="C:\Users\учитель\Pictures\1120190627_114643(0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428868"/>
            <a:ext cx="4575065" cy="3562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Результаты запусков РН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5129" r="5215" b="7825"/>
          <a:stretch/>
        </p:blipFill>
        <p:spPr>
          <a:xfrm>
            <a:off x="573150" y="1412776"/>
            <a:ext cx="8091055" cy="44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Силы, действующие на ракету в полете </a:t>
            </a:r>
            <a:r>
              <a:rPr lang="ru-RU" sz="27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 активном участке</a:t>
            </a:r>
            <a:endParaRPr lang="ru-RU" sz="2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7620" y="714356"/>
            <a:ext cx="392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тяги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двигателя  влечет ракету вперед, разгоняет ее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3071802" y="1000108"/>
            <a:ext cx="1143008" cy="5500726"/>
            <a:chOff x="785786" y="1142984"/>
            <a:chExt cx="1143008" cy="550072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6911" t="54869" r="9281" b="18888"/>
            <a:stretch>
              <a:fillRect/>
            </a:stretch>
          </p:blipFill>
          <p:spPr bwMode="auto">
            <a:xfrm rot="5400000" flipV="1">
              <a:off x="-607256" y="3107528"/>
              <a:ext cx="3929092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" name="Прямая со стрелкой 4"/>
            <p:cNvCxnSpPr/>
            <p:nvPr/>
          </p:nvCxnSpPr>
          <p:spPr>
            <a:xfrm rot="5400000" flipH="1" flipV="1">
              <a:off x="429390" y="2070884"/>
              <a:ext cx="1857388" cy="15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/>
            <p:cNvCxnSpPr/>
            <p:nvPr/>
          </p:nvCxnSpPr>
          <p:spPr>
            <a:xfrm rot="5400000">
              <a:off x="215076" y="5572140"/>
              <a:ext cx="2142346" cy="79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 rot="5400000">
              <a:off x="465109" y="5179231"/>
              <a:ext cx="1928032" cy="794"/>
            </a:xfrm>
            <a:prstGeom prst="straightConnector1">
              <a:avLst/>
            </a:prstGeom>
            <a:ln w="508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85720" y="5214950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4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сопр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воздуха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препятствует движению ракеты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1934" y="5286388"/>
            <a:ext cx="428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тяжести</a:t>
            </a:r>
            <a:r>
              <a:rPr lang="ru-RU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тянет ракету вниз</a:t>
            </a:r>
            <a:endParaRPr lang="ru-RU" sz="28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https://ds03.infourok.ru/uploads/ex/0b42/000500c9-41b041a4/img6.jpg"/>
          <p:cNvPicPr>
            <a:picLocks noChangeAspect="1" noChangeArrowheads="1"/>
          </p:cNvPicPr>
          <p:nvPr/>
        </p:nvPicPr>
        <p:blipFill>
          <a:blip r:embed="rId3"/>
          <a:srcRect l="3906" t="10417" r="48651" b="5208"/>
          <a:stretch>
            <a:fillRect/>
          </a:stretch>
        </p:blipFill>
        <p:spPr bwMode="auto">
          <a:xfrm>
            <a:off x="5572132" y="1785926"/>
            <a:ext cx="2570807" cy="3429024"/>
          </a:xfrm>
          <a:prstGeom prst="rect">
            <a:avLst/>
          </a:prstGeom>
          <a:noFill/>
        </p:spPr>
      </p:pic>
      <p:pic>
        <p:nvPicPr>
          <p:cNvPr id="18434" name="Picture 2" descr="http://hackedgadgets.com/wp-content/uploads/2010/03/worlds-most-powerfull-private-rocket_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571744"/>
            <a:ext cx="2834809" cy="178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78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8372476" cy="571504"/>
          </a:xfrm>
        </p:spPr>
        <p:txBody>
          <a:bodyPr>
            <a:normAutofit fontScale="90000"/>
          </a:bodyPr>
          <a:lstStyle/>
          <a:p>
            <a:r>
              <a:rPr lang="ru-RU" sz="27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Силы, действующие на ракету в полете </a:t>
            </a:r>
            <a:r>
              <a:rPr lang="ru-RU" sz="27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 пассивном участке</a:t>
            </a:r>
            <a:endParaRPr lang="ru-RU" sz="2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Группа 11"/>
          <p:cNvGrpSpPr/>
          <p:nvPr/>
        </p:nvGrpSpPr>
        <p:grpSpPr>
          <a:xfrm>
            <a:off x="3071802" y="1571610"/>
            <a:ext cx="1143008" cy="4929224"/>
            <a:chOff x="785786" y="1714486"/>
            <a:chExt cx="1143008" cy="49292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6911" t="54869" r="9281" b="18888"/>
            <a:stretch>
              <a:fillRect/>
            </a:stretch>
          </p:blipFill>
          <p:spPr bwMode="auto">
            <a:xfrm rot="5400000" flipV="1">
              <a:off x="-607256" y="3107528"/>
              <a:ext cx="3929092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Прямая со стрелкой 7"/>
            <p:cNvCxnSpPr/>
            <p:nvPr/>
          </p:nvCxnSpPr>
          <p:spPr>
            <a:xfrm rot="5400000">
              <a:off x="215076" y="5572140"/>
              <a:ext cx="2142346" cy="79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 rot="5400000">
              <a:off x="465109" y="5179231"/>
              <a:ext cx="1928032" cy="794"/>
            </a:xfrm>
            <a:prstGeom prst="straightConnector1">
              <a:avLst/>
            </a:prstGeom>
            <a:ln w="508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85720" y="5214950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4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сопр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воздуха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препятствует движению ракеты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1934" y="5286388"/>
            <a:ext cx="4286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тяжести</a:t>
            </a:r>
            <a:r>
              <a:rPr lang="ru-RU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тянет ракету вниз</a:t>
            </a:r>
            <a:endParaRPr lang="ru-RU" sz="28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https://ds03.infourok.ru/uploads/ex/0b42/000500c9-41b041a4/img6.jpg"/>
          <p:cNvPicPr>
            <a:picLocks noChangeAspect="1" noChangeArrowheads="1"/>
          </p:cNvPicPr>
          <p:nvPr/>
        </p:nvPicPr>
        <p:blipFill>
          <a:blip r:embed="rId3"/>
          <a:srcRect l="51367" t="10417" r="3906" b="5208"/>
          <a:stretch>
            <a:fillRect/>
          </a:stretch>
        </p:blipFill>
        <p:spPr bwMode="auto">
          <a:xfrm>
            <a:off x="5572132" y="1428736"/>
            <a:ext cx="2793138" cy="3951862"/>
          </a:xfrm>
          <a:prstGeom prst="rect">
            <a:avLst/>
          </a:prstGeom>
          <a:noFill/>
        </p:spPr>
      </p:pic>
      <p:pic>
        <p:nvPicPr>
          <p:cNvPr id="10" name="Picture 2" descr="http://hackedgadgets.com/wp-content/uploads/2010/03/worlds-most-powerfull-private-rocket_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2571744"/>
            <a:ext cx="2834809" cy="178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36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0990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66328"/>
          </a:xfrm>
        </p:spPr>
        <p:txBody>
          <a:bodyPr>
            <a:noAutofit/>
          </a:bodyPr>
          <a:lstStyle/>
          <a:p>
            <a:pPr algn="ctr"/>
            <a:r>
              <a:rPr lang="ru-RU" sz="4400" b="0" dirty="0" smtClean="0">
                <a:solidFill>
                  <a:schemeClr val="accent2">
                    <a:lumMod val="50000"/>
                  </a:schemeClr>
                </a:solidFill>
              </a:rPr>
              <a:t>GPS трек полета</a:t>
            </a:r>
            <a:endParaRPr lang="ru-RU" sz="4400" b="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Электроника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17521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accent2">
                    <a:lumMod val="50000"/>
                  </a:schemeClr>
                </a:solidFill>
              </a:rPr>
              <a:t>Популяризация проекта Воздушно-Инженерная школа в </a:t>
            </a:r>
            <a:r>
              <a:rPr lang="ru-RU" sz="3600" dirty="0" smtClean="0">
                <a:solidFill>
                  <a:schemeClr val="accent2">
                    <a:lumMod val="50000"/>
                  </a:schemeClr>
                </a:solidFill>
              </a:rPr>
              <a:t>Чувашской Республике</a:t>
            </a:r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25436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Представление команды проекта</a:t>
            </a:r>
            <a:endParaRPr lang="ru-RU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8" name="Picture 2" descr="C:\Users\004\Desktop\ГИРДЫ\ракета33.jpg"/>
          <p:cNvPicPr>
            <a:picLocks noChangeAspect="1" noChangeArrowheads="1"/>
          </p:cNvPicPr>
          <p:nvPr/>
        </p:nvPicPr>
        <p:blipFill>
          <a:blip r:embed="rId2"/>
          <a:srcRect l="39844" t="7380" r="2343" b="16208"/>
          <a:stretch>
            <a:fillRect/>
          </a:stretch>
        </p:blipFill>
        <p:spPr bwMode="auto">
          <a:xfrm>
            <a:off x="214282" y="857232"/>
            <a:ext cx="3071834" cy="2739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3714744" y="928670"/>
            <a:ext cx="4214842" cy="1428760"/>
          </a:xfrm>
          <a:prstGeom prst="wedgeRoundRectCallout">
            <a:avLst>
              <a:gd name="adj1" fmla="val -66834"/>
              <a:gd name="adj2" fmla="val 826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Юрий Ярадаев – капитан,  технические  идеи, технологический процесс,  сборка и монтаж  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 r="43749"/>
          <a:stretch>
            <a:fillRect/>
          </a:stretch>
        </p:blipFill>
        <p:spPr bwMode="auto">
          <a:xfrm>
            <a:off x="2857488" y="2714620"/>
            <a:ext cx="2286016" cy="27622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8" descr="C:\Documents and Settings\КАН\Рабочий стол\3.JPG"/>
          <p:cNvPicPr>
            <a:picLocks noChangeAspect="1" noChangeArrowheads="1"/>
          </p:cNvPicPr>
          <p:nvPr/>
        </p:nvPicPr>
        <p:blipFill>
          <a:blip r:embed="rId4"/>
          <a:srcRect l="16349" t="13628" r="20299" b="31859"/>
          <a:stretch>
            <a:fillRect/>
          </a:stretch>
        </p:blipFill>
        <p:spPr bwMode="auto">
          <a:xfrm>
            <a:off x="5489945" y="3857628"/>
            <a:ext cx="3654055" cy="2357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Скругленная прямоугольная выноска 7"/>
          <p:cNvSpPr/>
          <p:nvPr/>
        </p:nvSpPr>
        <p:spPr>
          <a:xfrm>
            <a:off x="857224" y="5429264"/>
            <a:ext cx="4214842" cy="1285884"/>
          </a:xfrm>
          <a:prstGeom prst="wedgeRoundRectCallout">
            <a:avLst>
              <a:gd name="adj1" fmla="val 75496"/>
              <a:gd name="adj2" fmla="val -1000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Данила Егоров – </a:t>
            </a:r>
          </a:p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моделирование, расчеты, инженерные решения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5143504" y="2643182"/>
            <a:ext cx="2928958" cy="1285884"/>
          </a:xfrm>
          <a:prstGeom prst="wedgeRoundRectCallout">
            <a:avLst>
              <a:gd name="adj1" fmla="val -66834"/>
              <a:gd name="adj2" fmla="val 826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Александр Краснов–3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моделирование, чертежи,  работа с электроникой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814" y="1196752"/>
            <a:ext cx="8479903" cy="195421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</a:t>
            </a:r>
            <a:r>
              <a:rPr lang="ru-RU" sz="6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ВНИМАНИЕ!</a:t>
            </a:r>
            <a:endParaRPr lang="ru-RU" sz="6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797324"/>
            <a:ext cx="2448272" cy="23525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61" y="3797324"/>
            <a:ext cx="2782646" cy="21232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861048"/>
            <a:ext cx="2727010" cy="26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58204" cy="939784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Цель проекта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создание ракеты-носителя для запуска аппарата, </a:t>
            </a:r>
            <a:br>
              <a:rPr lang="ru-RU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 массогабаритными характеристиками, соответствующими «спутнику» Регулярной лиги чемпионата</a:t>
            </a:r>
            <a:endParaRPr lang="ru-RU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714488"/>
            <a:ext cx="8258204" cy="46974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b="1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Задачи проекта</a:t>
            </a:r>
            <a:r>
              <a:rPr lang="en-US" sz="2800" b="1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Выбрать схему РН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Создать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модель РН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Выбрать двигатель для РН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Сделать баллистический расчет траектории полета РН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Создать экземпляр РН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Разработать систему спасения в составе конструкции РН</a:t>
            </a:r>
          </a:p>
          <a:p>
            <a:pPr>
              <a:buFont typeface="Wingdings" pitchFamily="2" charset="2"/>
              <a:buChar char="q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Выбрать проектно – исследовательскую задачу</a:t>
            </a:r>
          </a:p>
          <a:p>
            <a:pPr>
              <a:buFont typeface="Wingdings" pitchFamily="2" charset="2"/>
              <a:buChar char="q"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27322" r="6807" b="33788"/>
          <a:stretch/>
        </p:blipFill>
        <p:spPr bwMode="auto">
          <a:xfrm>
            <a:off x="457200" y="5424101"/>
            <a:ext cx="8237717" cy="117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4644"/>
            <a:ext cx="8229600" cy="632068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конструкции РН в новом сезоне:</a:t>
            </a:r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811"/>
            <a:ext cx="8237717" cy="1152128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14" name="Двойная стрелка вверх/вниз 13"/>
          <p:cNvSpPr/>
          <p:nvPr/>
        </p:nvSpPr>
        <p:spPr>
          <a:xfrm>
            <a:off x="1187624" y="2420888"/>
            <a:ext cx="936104" cy="31683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</a:t>
            </a:r>
          </a:p>
          <a:p>
            <a:pPr algn="ctr"/>
            <a:r>
              <a:rPr lang="ru-RU" dirty="0" smtClean="0"/>
              <a:t>Б</a:t>
            </a:r>
          </a:p>
          <a:p>
            <a:pPr algn="ctr"/>
            <a:r>
              <a:rPr lang="ru-RU" dirty="0" smtClean="0"/>
              <a:t>Т</a:t>
            </a:r>
          </a:p>
          <a:p>
            <a:pPr algn="ctr"/>
            <a:r>
              <a:rPr lang="ru-RU" dirty="0" smtClean="0"/>
              <a:t>Е</a:t>
            </a:r>
          </a:p>
          <a:p>
            <a:pPr algn="ctr"/>
            <a:r>
              <a:rPr lang="ru-RU" dirty="0" smtClean="0"/>
              <a:t>К</a:t>
            </a:r>
          </a:p>
          <a:p>
            <a:pPr algn="ctr"/>
            <a:r>
              <a:rPr lang="ru-RU" dirty="0" smtClean="0"/>
              <a:t>А</a:t>
            </a:r>
          </a:p>
          <a:p>
            <a:pPr algn="ctr"/>
            <a:r>
              <a:rPr lang="ru-RU" dirty="0" smtClean="0"/>
              <a:t>Т</a:t>
            </a:r>
          </a:p>
          <a:p>
            <a:pPr algn="ctr"/>
            <a:r>
              <a:rPr lang="ru-RU" dirty="0" smtClean="0"/>
              <a:t>Е</a:t>
            </a:r>
          </a:p>
          <a:p>
            <a:pPr algn="ctr"/>
            <a:r>
              <a:rPr lang="ru-RU" dirty="0" smtClean="0"/>
              <a:t>Л</a:t>
            </a:r>
          </a:p>
          <a:p>
            <a:pPr algn="ctr"/>
            <a:r>
              <a:rPr lang="ru-RU" dirty="0"/>
              <a:t>ь</a:t>
            </a:r>
          </a:p>
        </p:txBody>
      </p:sp>
      <p:sp>
        <p:nvSpPr>
          <p:cNvPr id="17" name="Двойная стрелка вверх/вниз 16"/>
          <p:cNvSpPr/>
          <p:nvPr/>
        </p:nvSpPr>
        <p:spPr>
          <a:xfrm>
            <a:off x="4644008" y="2471939"/>
            <a:ext cx="792088" cy="27233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</a:t>
            </a:r>
          </a:p>
          <a:p>
            <a:pPr algn="ctr"/>
            <a:r>
              <a:rPr lang="ru-RU" dirty="0" smtClean="0"/>
              <a:t>О</a:t>
            </a:r>
          </a:p>
          <a:p>
            <a:pPr algn="ctr"/>
            <a:r>
              <a:rPr lang="ru-RU" dirty="0" smtClean="0"/>
              <a:t>Р</a:t>
            </a:r>
          </a:p>
          <a:p>
            <a:pPr algn="ctr"/>
            <a:r>
              <a:rPr lang="ru-RU" dirty="0" smtClean="0"/>
              <a:t>М</a:t>
            </a:r>
          </a:p>
          <a:p>
            <a:pPr algn="ctr"/>
            <a:r>
              <a:rPr lang="ru-RU" dirty="0" smtClean="0"/>
              <a:t>А</a:t>
            </a:r>
          </a:p>
          <a:p>
            <a:pPr algn="ctr"/>
            <a:endParaRPr lang="ru-RU" dirty="0" smtClean="0"/>
          </a:p>
        </p:txBody>
      </p:sp>
      <p:sp>
        <p:nvSpPr>
          <p:cNvPr id="18" name="Двойная стрелка вверх/вниз 17"/>
          <p:cNvSpPr/>
          <p:nvPr/>
        </p:nvSpPr>
        <p:spPr>
          <a:xfrm>
            <a:off x="6278186" y="2291526"/>
            <a:ext cx="770082" cy="35872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Дв</a:t>
            </a:r>
            <a:endParaRPr lang="ru-RU" dirty="0" smtClean="0"/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О</a:t>
            </a:r>
          </a:p>
          <a:p>
            <a:pPr algn="ctr"/>
            <a:r>
              <a:rPr lang="ru-RU" dirty="0" smtClean="0"/>
              <a:t>Т</a:t>
            </a:r>
          </a:p>
          <a:p>
            <a:pPr algn="ctr"/>
            <a:r>
              <a:rPr lang="ru-RU" dirty="0" smtClean="0"/>
              <a:t>С</a:t>
            </a:r>
          </a:p>
          <a:p>
            <a:pPr algn="ctr"/>
            <a:r>
              <a:rPr lang="ru-RU" dirty="0" smtClean="0"/>
              <a:t>Е</a:t>
            </a:r>
          </a:p>
          <a:p>
            <a:pPr algn="ctr"/>
            <a:r>
              <a:rPr lang="ru-RU" dirty="0"/>
              <a:t>к</a:t>
            </a:r>
          </a:p>
        </p:txBody>
      </p:sp>
    </p:spTree>
    <p:extLst>
      <p:ext uri="{BB962C8B-B14F-4D97-AF65-F5344CB8AC3E}">
        <p14:creationId xmlns:p14="http://schemas.microsoft.com/office/powerpoint/2010/main" val="33151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ru-RU" sz="36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Деталирование</a:t>
            </a:r>
            <a:endParaRPr lang="ru-RU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0156" t="11666" r="15156" b="6666"/>
          <a:stretch>
            <a:fillRect/>
          </a:stretch>
        </p:blipFill>
        <p:spPr bwMode="auto">
          <a:xfrm>
            <a:off x="428596" y="727815"/>
            <a:ext cx="8072494" cy="5732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Двигатель </a:t>
            </a:r>
            <a:r>
              <a:rPr lang="ru-RU" sz="31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РД1-100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 - 7 </a:t>
            </a:r>
            <a:r>
              <a:rPr lang="en-US" sz="3100" b="1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твердотопливный для моделей ракет</a:t>
            </a:r>
            <a:endParaRPr lang="ru-RU" sz="31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podarini.ru/published/publicdata/GREATEMPERORMAGAZIN4/attachments/SC/products_pictures/RD1-100-01_en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71480"/>
            <a:ext cx="2228521" cy="18552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3643314"/>
            <a:ext cx="7072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ТЕХНИЧЕСКАЯ ХАРАКТЕРИСТИКА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Диаметр наружный 29 мм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Длина 240 мм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Длина канала 195 мм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Масса 200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гр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Импульс тяги суммарный 100-110 Н∙с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Тяга максимальная 120 Н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Тяга средняя 50 Н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Время горения заряда 2 с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Время горения замедлителя 7 с.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УСЛОВИЯ И ПРАВИЛА ЭКСПЛУАТАЦИИ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Хранить в сухом месте при температуре от -20 до +30 ˚С.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Поджиг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 производить специализированным электрическим запалом (поставляется в комплекте).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Запал вставлять до упора на глубину 36 мм.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Во время работы двигателя находится на расстоянии не менее 10 м.</a:t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Категорически запрещается доработка двигателя.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000108"/>
            <a:ext cx="4000528" cy="174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928934"/>
            <a:ext cx="4248147" cy="243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929190" y="5286388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График изменения тяги двигателя</a:t>
            </a:r>
            <a:endParaRPr lang="ru-RU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1"/>
          <p:cNvSpPr>
            <a:spLocks noChangeArrowheads="1"/>
          </p:cNvSpPr>
          <p:nvPr/>
        </p:nvSpPr>
        <p:spPr bwMode="auto">
          <a:xfrm>
            <a:off x="2214546" y="1214422"/>
            <a:ext cx="228601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alt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 – оболочка;</a:t>
            </a:r>
          </a:p>
          <a:p>
            <a:r>
              <a:rPr lang="ru-RU" alt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 – </a:t>
            </a:r>
            <a:r>
              <a:rPr lang="ru-RU" altLang="ru-RU" sz="1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вышибной</a:t>
            </a:r>
            <a:r>
              <a:rPr lang="ru-RU" alt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заряд;</a:t>
            </a:r>
          </a:p>
          <a:p>
            <a:r>
              <a:rPr lang="ru-RU" alt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 – замедлитель;</a:t>
            </a:r>
          </a:p>
          <a:p>
            <a:r>
              <a:rPr lang="ru-RU" alt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 – заряд твёрдого топлива;</a:t>
            </a:r>
          </a:p>
          <a:p>
            <a:r>
              <a:rPr lang="ru-RU" alt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 – </a:t>
            </a:r>
            <a:r>
              <a:rPr lang="ru-RU" alt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сопло</a:t>
            </a:r>
            <a:endParaRPr lang="ru-RU" alt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Характеристики РН</a:t>
            </a:r>
            <a:endParaRPr lang="ru-RU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52936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Масса РН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 г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Стартовая масса РН -1173 г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Габаритные размеры: 930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x76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мм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200" dirty="0" smtClean="0">
                <a:solidFill>
                  <a:srgbClr val="6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Баллистический расчет траектории РН</a:t>
            </a:r>
            <a:endParaRPr lang="ru-RU" sz="3200" dirty="0">
              <a:solidFill>
                <a:srgbClr val="6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1737" t="21454" r="12367" b="16531"/>
          <a:stretch/>
        </p:blipFill>
        <p:spPr>
          <a:xfrm>
            <a:off x="539552" y="771048"/>
            <a:ext cx="7632848" cy="47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учитель\Desktop\ВИШ 2018\ракет3.jpg"/>
          <p:cNvPicPr>
            <a:picLocks noChangeAspect="1" noChangeArrowheads="1"/>
          </p:cNvPicPr>
          <p:nvPr/>
        </p:nvPicPr>
        <p:blipFill>
          <a:blip r:embed="rId2" cstate="print"/>
          <a:srcRect l="8252" r="29492"/>
          <a:stretch>
            <a:fillRect/>
          </a:stretch>
        </p:blipFill>
        <p:spPr bwMode="auto">
          <a:xfrm>
            <a:off x="251520" y="4300377"/>
            <a:ext cx="2123042" cy="2557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772" name="Picture 4" descr="C:\Users\004\Desktop\ГИРДЫ\ракета 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928801"/>
            <a:ext cx="3429024" cy="2571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773" name="Picture 5" descr="C:\Users\004\Desktop\ГИРДЫ\ракета 14.jpg"/>
          <p:cNvPicPr>
            <a:picLocks noChangeAspect="1" noChangeArrowheads="1"/>
          </p:cNvPicPr>
          <p:nvPr/>
        </p:nvPicPr>
        <p:blipFill>
          <a:blip r:embed="rId4"/>
          <a:srcRect l="16434" t="9960" r="29780"/>
          <a:stretch>
            <a:fillRect/>
          </a:stretch>
        </p:blipFill>
        <p:spPr bwMode="auto">
          <a:xfrm>
            <a:off x="1835696" y="250270"/>
            <a:ext cx="3096344" cy="3887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5214942" y="571480"/>
            <a:ext cx="3429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Изготовление толкателя</a:t>
            </a:r>
            <a:endParaRPr lang="ru-RU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824" y="5013177"/>
            <a:ext cx="429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Изготовление прижимной пластины (двигательный отсек)</a:t>
            </a:r>
            <a:endParaRPr lang="ru-RU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310</Words>
  <Application>Microsoft Office PowerPoint</Application>
  <PresentationFormat>Экран (4:3)</PresentationFormat>
  <Paragraphs>81</Paragraphs>
  <Slides>20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 ГИРД 2 ПРОЕКТ РН команды «Сокол» МБОУ «Гимназия №8», г.Шумерля, Чувашской Республики </vt:lpstr>
      <vt:lpstr>Представление команды проекта</vt:lpstr>
      <vt:lpstr>Цель проекта: создание ракеты-носителя для запуска аппарата,  с массогабаритными характеристиками, соответствующими «спутнику» Регулярной лиги чемпионата</vt:lpstr>
      <vt:lpstr>Улучшение конструкции РН в новом сезоне:</vt:lpstr>
      <vt:lpstr>Деталирование</vt:lpstr>
      <vt:lpstr>Двигатель РД1-100  - 7 M твердотопливный для моделей ракет</vt:lpstr>
      <vt:lpstr>Характеристики РН</vt:lpstr>
      <vt:lpstr>Баллистический расчет траектории РН</vt:lpstr>
      <vt:lpstr>Презентация PowerPoint</vt:lpstr>
      <vt:lpstr> Изготовление переходной втулки</vt:lpstr>
      <vt:lpstr>Презентация PowerPoint</vt:lpstr>
      <vt:lpstr>Пусковая установка для запуска РН</vt:lpstr>
      <vt:lpstr>Пульт для запуска РН</vt:lpstr>
      <vt:lpstr>Результаты запусков РН</vt:lpstr>
      <vt:lpstr>Силы, действующие на ракету в полете на активном участке</vt:lpstr>
      <vt:lpstr>Силы, действующие на ракету в полете на пассивном участке</vt:lpstr>
      <vt:lpstr>GPS трек полета</vt:lpstr>
      <vt:lpstr>Электроника</vt:lpstr>
      <vt:lpstr>Популяризация проекта Воздушно-Инженерная школа в Чувашской Республике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изготовления ракеты</dc:title>
  <dc:creator>учитель</dc:creator>
  <cp:lastModifiedBy>RePack by Diakov</cp:lastModifiedBy>
  <cp:revision>304</cp:revision>
  <dcterms:created xsi:type="dcterms:W3CDTF">2018-01-25T05:18:43Z</dcterms:created>
  <dcterms:modified xsi:type="dcterms:W3CDTF">2019-07-04T12:06:24Z</dcterms:modified>
</cp:coreProperties>
</file>